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12192000" cy="6858000"/>
  <p:notesSz cx="6858000" cy="9144000"/>
  <p:defaultTextStyle>
    <a:defPPr>
      <a:defRPr lang="en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5" d="100"/>
          <a:sy n="75" d="100"/>
        </p:scale>
        <p:origin x="32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EFB20-9EDB-D688-FCAD-88ACF7B471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61EBD1C-5FD1-B362-2935-816D40038C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641925-C68E-B75A-4EA1-C348FDA931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7ADBB-85C2-4532-97F3-79F5EB627A38}" type="datetimeFigureOut">
              <a:rPr lang="en-FI" smtClean="0"/>
              <a:t>10/10/2025</a:t>
            </a:fld>
            <a:endParaRPr lang="en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1077B1-2B6A-612E-A93B-CF004D687D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AF94DB-AAE4-B768-6227-8E938AA81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EFF97-6CF7-429A-B971-E1C70267F554}" type="slidenum">
              <a:rPr lang="en-FI" smtClean="0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7098679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372209-80C3-862B-FDDC-9041A2EA5B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F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C7AF376-2C95-025F-08C7-A07F8F2876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BA6AAB-47D9-0677-E091-DF0E5ED24B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7ADBB-85C2-4532-97F3-79F5EB627A38}" type="datetimeFigureOut">
              <a:rPr lang="en-FI" smtClean="0"/>
              <a:t>10/10/2025</a:t>
            </a:fld>
            <a:endParaRPr lang="en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D3CC5C-8062-97E5-28E0-0491B56565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73ACAC-B897-F0BA-10CC-5D281D76E4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EFF97-6CF7-429A-B971-E1C70267F554}" type="slidenum">
              <a:rPr lang="en-FI" smtClean="0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40532500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75012B1-CFB5-1AB9-7572-F876D74B26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F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9E4F913-35A3-D50B-8C6A-C52D4B2703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3A6A1C-B387-0B3A-7CEC-5A95973361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7ADBB-85C2-4532-97F3-79F5EB627A38}" type="datetimeFigureOut">
              <a:rPr lang="en-FI" smtClean="0"/>
              <a:t>10/10/2025</a:t>
            </a:fld>
            <a:endParaRPr lang="en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5D76BD-41CC-9501-50B5-8FD8430D9D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429515-94EF-DCE3-6FBD-DA9821393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EFF97-6CF7-429A-B971-E1C70267F554}" type="slidenum">
              <a:rPr lang="en-FI" smtClean="0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714625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098526-0FA7-3EA0-036F-279986B939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54E1CD-6BDE-2E0D-34CA-DF9937FDBE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FE1862-8B51-8C45-2CA5-6F20216BF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7ADBB-85C2-4532-97F3-79F5EB627A38}" type="datetimeFigureOut">
              <a:rPr lang="en-FI" smtClean="0"/>
              <a:t>10/10/2025</a:t>
            </a:fld>
            <a:endParaRPr lang="en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144362-58F3-04AD-0EBC-08D0FFB5FE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E409EC-6DE4-6F28-8547-AA77FF1F09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EFF97-6CF7-429A-B971-E1C70267F554}" type="slidenum">
              <a:rPr lang="en-FI" smtClean="0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779139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8DBE36-CC7D-C355-AECF-812CA17D59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760CDD-1308-6F96-00EA-37A4F812E3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ED87B9-1855-59BA-1697-BAB70AC3E4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7ADBB-85C2-4532-97F3-79F5EB627A38}" type="datetimeFigureOut">
              <a:rPr lang="en-FI" smtClean="0"/>
              <a:t>10/10/2025</a:t>
            </a:fld>
            <a:endParaRPr lang="en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5C448A-0F5A-9777-E4A6-A42E13D8EB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3ED0B3-FC3B-F301-929D-3C466DC84B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EFF97-6CF7-429A-B971-E1C70267F554}" type="slidenum">
              <a:rPr lang="en-FI" smtClean="0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7766444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29033B-F254-D08D-C081-9F1F80B1F4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DC9F4A-CA88-DDDB-9614-EEC71009D7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I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6CC700-DAD7-F45F-C751-52736228EE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805C2D-5184-6748-3B58-823928E996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7ADBB-85C2-4532-97F3-79F5EB627A38}" type="datetimeFigureOut">
              <a:rPr lang="en-FI" smtClean="0"/>
              <a:t>10/10/2025</a:t>
            </a:fld>
            <a:endParaRPr lang="en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E2A29A-446E-78F5-2575-51F67C107D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E9747B-3299-6CD6-25F1-03208862B1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EFF97-6CF7-429A-B971-E1C70267F554}" type="slidenum">
              <a:rPr lang="en-FI" smtClean="0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4282260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0029BE-D99D-3407-A5A7-69BB6FD7AD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7D448B-761A-C992-83F5-506CDECF47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008200-1ADE-8F87-EBD8-260598D244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I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6846790-C521-1250-D61D-8A27E12085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32208E5-32ED-B32F-F7BD-206BFFEB81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I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7F418A4-8292-8B23-E000-F7DBF5CC4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7ADBB-85C2-4532-97F3-79F5EB627A38}" type="datetimeFigureOut">
              <a:rPr lang="en-FI" smtClean="0"/>
              <a:t>10/10/2025</a:t>
            </a:fld>
            <a:endParaRPr lang="en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5E02699-0093-09CD-26D2-EC20267DE6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29588CA-2E2E-3FD4-25F3-61DDC8298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EFF97-6CF7-429A-B971-E1C70267F554}" type="slidenum">
              <a:rPr lang="en-FI" smtClean="0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778191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E74AC3-352F-3F46-2349-D85360039B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B68C4E8-FE58-CB55-8F98-37B959709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7ADBB-85C2-4532-97F3-79F5EB627A38}" type="datetimeFigureOut">
              <a:rPr lang="en-FI" smtClean="0"/>
              <a:t>10/10/2025</a:t>
            </a:fld>
            <a:endParaRPr lang="en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D914ABF-977B-969E-9B7C-A4D389CA37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E4AC21-2262-A93E-0910-2D2E72217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EFF97-6CF7-429A-B971-E1C70267F554}" type="slidenum">
              <a:rPr lang="en-FI" smtClean="0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101267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19B731F-2827-EAA6-FC6E-663E6B2BB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7ADBB-85C2-4532-97F3-79F5EB627A38}" type="datetimeFigureOut">
              <a:rPr lang="en-FI" smtClean="0"/>
              <a:t>10/10/2025</a:t>
            </a:fld>
            <a:endParaRPr lang="en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BFDEA6-2BD9-08EC-CBCB-319081A29E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45BC95-199D-62FE-30BF-B47F7071C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EFF97-6CF7-429A-B971-E1C70267F554}" type="slidenum">
              <a:rPr lang="en-FI" smtClean="0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4061136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8131DA-E6EF-5521-9A15-59624C59E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A51B72-D359-8F09-F8CD-1AD4906314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67016A-FEA6-8D15-517B-DA6A123A16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1F8CBD-3B5D-E0FE-BD65-EC8B8398D2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7ADBB-85C2-4532-97F3-79F5EB627A38}" type="datetimeFigureOut">
              <a:rPr lang="en-FI" smtClean="0"/>
              <a:t>10/10/2025</a:t>
            </a:fld>
            <a:endParaRPr lang="en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CDA8E2-F8C9-02BA-A725-EE16431E8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8BE1D8-308C-0A61-AA7D-B4F9BFA32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EFF97-6CF7-429A-B971-E1C70267F554}" type="slidenum">
              <a:rPr lang="en-FI" smtClean="0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4220168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AECF5-EA63-50AF-7812-AD36768FC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FI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8C0359-740F-800D-DE8B-8D5272D9CF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55CC4C-CA2D-AFE1-DD63-07E2FEA7AB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BE1146-C9A7-EEB2-5C4F-EBD836A611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7ADBB-85C2-4532-97F3-79F5EB627A38}" type="datetimeFigureOut">
              <a:rPr lang="en-FI" smtClean="0"/>
              <a:t>10/10/2025</a:t>
            </a:fld>
            <a:endParaRPr lang="en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9AC943-A6CD-90E6-88D2-853C04DCC0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0425FF-C38D-FFA6-E5AF-67C299DC4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EFF97-6CF7-429A-B971-E1C70267F554}" type="slidenum">
              <a:rPr lang="en-FI" smtClean="0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403918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8784C54-A74F-7B73-A470-123A3A144A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582093-59D5-5513-A093-4AD46717B3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6B5E8D-5F5B-EAB5-0C32-7DC2C255B2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C47ADBB-85C2-4532-97F3-79F5EB627A38}" type="datetimeFigureOut">
              <a:rPr lang="en-FI" smtClean="0"/>
              <a:t>10/10/2025</a:t>
            </a:fld>
            <a:endParaRPr lang="en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8A6614-6864-13F4-2ABB-3B9C38D696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7D4EDE-822E-2202-DBEF-27C243DF12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D7EFF97-6CF7-429A-B971-E1C70267F554}" type="slidenum">
              <a:rPr lang="en-FI" smtClean="0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667687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2679492-7988-4050-9056-542444452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091B163-7D61-4891-ABCF-5C13D9C41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779911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DAC4771-B420-F24C-7D57-BEC2E933D7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069" y="381935"/>
            <a:ext cx="4008583" cy="5974414"/>
          </a:xfrm>
        </p:spPr>
        <p:txBody>
          <a:bodyPr anchor="ctr">
            <a:normAutofit/>
          </a:bodyPr>
          <a:lstStyle/>
          <a:p>
            <a:r>
              <a:rPr lang="en-US" sz="5600" b="1" spc="-50" dirty="0">
                <a:solidFill>
                  <a:srgbClr val="FFFFFF"/>
                </a:solidFill>
              </a:rPr>
              <a:t>Template for Describing a Learning Activity:</a:t>
            </a:r>
            <a:br>
              <a:rPr lang="en-US" sz="5600" b="1" spc="-50" dirty="0">
                <a:solidFill>
                  <a:srgbClr val="FFFFFF"/>
                </a:solidFill>
              </a:rPr>
            </a:br>
            <a:endParaRPr lang="en-FI" sz="5600" dirty="0">
              <a:solidFill>
                <a:srgbClr val="FFFFFF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474DF76-993E-44DE-AFB0-C416182ACE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3892" y="554152"/>
            <a:ext cx="574177" cy="1075866"/>
            <a:chOff x="613892" y="554152"/>
            <a:chExt cx="574177" cy="1075866"/>
          </a:xfrm>
          <a:solidFill>
            <a:srgbClr val="FFFFFF"/>
          </a:solidFill>
        </p:grpSpPr>
        <p:sp>
          <p:nvSpPr>
            <p:cNvPr id="13" name="Graphic 11">
              <a:extLst>
                <a:ext uri="{FF2B5EF4-FFF2-40B4-BE49-F238E27FC236}">
                  <a16:creationId xmlns:a16="http://schemas.microsoft.com/office/drawing/2014/main" id="{6CB927A4-E432-4310-9CD5-E89FF50631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3061" y="554152"/>
              <a:ext cx="171515" cy="171515"/>
            </a:xfrm>
            <a:custGeom>
              <a:avLst/>
              <a:gdLst>
                <a:gd name="connsiteX0" fmla="*/ 159874 w 171515"/>
                <a:gd name="connsiteY0" fmla="*/ 74116 h 171515"/>
                <a:gd name="connsiteX1" fmla="*/ 97399 w 171515"/>
                <a:gd name="connsiteY1" fmla="*/ 74116 h 171515"/>
                <a:gd name="connsiteX2" fmla="*/ 97399 w 171515"/>
                <a:gd name="connsiteY2" fmla="*/ 11641 h 171515"/>
                <a:gd name="connsiteX3" fmla="*/ 85758 w 171515"/>
                <a:gd name="connsiteY3" fmla="*/ 0 h 171515"/>
                <a:gd name="connsiteX4" fmla="*/ 74116 w 171515"/>
                <a:gd name="connsiteY4" fmla="*/ 11641 h 171515"/>
                <a:gd name="connsiteX5" fmla="*/ 74116 w 171515"/>
                <a:gd name="connsiteY5" fmla="*/ 74116 h 171515"/>
                <a:gd name="connsiteX6" fmla="*/ 11641 w 171515"/>
                <a:gd name="connsiteY6" fmla="*/ 74116 h 171515"/>
                <a:gd name="connsiteX7" fmla="*/ 0 w 171515"/>
                <a:gd name="connsiteY7" fmla="*/ 85758 h 171515"/>
                <a:gd name="connsiteX8" fmla="*/ 11641 w 171515"/>
                <a:gd name="connsiteY8" fmla="*/ 97399 h 171515"/>
                <a:gd name="connsiteX9" fmla="*/ 74116 w 171515"/>
                <a:gd name="connsiteY9" fmla="*/ 97399 h 171515"/>
                <a:gd name="connsiteX10" fmla="*/ 74116 w 171515"/>
                <a:gd name="connsiteY10" fmla="*/ 159874 h 171515"/>
                <a:gd name="connsiteX11" fmla="*/ 85758 w 171515"/>
                <a:gd name="connsiteY11" fmla="*/ 171515 h 171515"/>
                <a:gd name="connsiteX12" fmla="*/ 97399 w 171515"/>
                <a:gd name="connsiteY12" fmla="*/ 159874 h 171515"/>
                <a:gd name="connsiteX13" fmla="*/ 97399 w 171515"/>
                <a:gd name="connsiteY13" fmla="*/ 97399 h 171515"/>
                <a:gd name="connsiteX14" fmla="*/ 159874 w 171515"/>
                <a:gd name="connsiteY14" fmla="*/ 97399 h 171515"/>
                <a:gd name="connsiteX15" fmla="*/ 171515 w 171515"/>
                <a:gd name="connsiteY15" fmla="*/ 85758 h 171515"/>
                <a:gd name="connsiteX16" fmla="*/ 159874 w 171515"/>
                <a:gd name="connsiteY16" fmla="*/ 74116 h 171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1515" h="171515">
                  <a:moveTo>
                    <a:pt x="159874" y="74116"/>
                  </a:moveTo>
                  <a:lnTo>
                    <a:pt x="97399" y="74116"/>
                  </a:lnTo>
                  <a:lnTo>
                    <a:pt x="97399" y="11641"/>
                  </a:lnTo>
                  <a:cubicBezTo>
                    <a:pt x="97399" y="5212"/>
                    <a:pt x="92187" y="0"/>
                    <a:pt x="85758" y="0"/>
                  </a:cubicBezTo>
                  <a:cubicBezTo>
                    <a:pt x="79328" y="0"/>
                    <a:pt x="74116" y="5212"/>
                    <a:pt x="74116" y="11641"/>
                  </a:cubicBezTo>
                  <a:lnTo>
                    <a:pt x="74116" y="74116"/>
                  </a:lnTo>
                  <a:lnTo>
                    <a:pt x="11641" y="74116"/>
                  </a:lnTo>
                  <a:cubicBezTo>
                    <a:pt x="5212" y="74116"/>
                    <a:pt x="0" y="79328"/>
                    <a:pt x="0" y="85758"/>
                  </a:cubicBezTo>
                  <a:cubicBezTo>
                    <a:pt x="0" y="92187"/>
                    <a:pt x="5212" y="97399"/>
                    <a:pt x="11641" y="97399"/>
                  </a:cubicBezTo>
                  <a:lnTo>
                    <a:pt x="74116" y="97399"/>
                  </a:lnTo>
                  <a:lnTo>
                    <a:pt x="74116" y="159874"/>
                  </a:lnTo>
                  <a:cubicBezTo>
                    <a:pt x="74116" y="166303"/>
                    <a:pt x="79328" y="171515"/>
                    <a:pt x="85758" y="171515"/>
                  </a:cubicBezTo>
                  <a:cubicBezTo>
                    <a:pt x="92187" y="171515"/>
                    <a:pt x="97399" y="166303"/>
                    <a:pt x="97399" y="159874"/>
                  </a:cubicBezTo>
                  <a:lnTo>
                    <a:pt x="97399" y="97399"/>
                  </a:lnTo>
                  <a:lnTo>
                    <a:pt x="159874" y="97399"/>
                  </a:lnTo>
                  <a:cubicBezTo>
                    <a:pt x="166303" y="97399"/>
                    <a:pt x="171515" y="92187"/>
                    <a:pt x="171515" y="85758"/>
                  </a:cubicBezTo>
                  <a:cubicBezTo>
                    <a:pt x="171515" y="79328"/>
                    <a:pt x="166303" y="74116"/>
                    <a:pt x="159874" y="74116"/>
                  </a:cubicBezTo>
                  <a:close/>
                </a:path>
              </a:pathLst>
            </a:custGeom>
            <a:grpFill/>
            <a:ln w="7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Graphic 10">
              <a:extLst>
                <a:ext uri="{FF2B5EF4-FFF2-40B4-BE49-F238E27FC236}">
                  <a16:creationId xmlns:a16="http://schemas.microsoft.com/office/drawing/2014/main" id="{E3020543-B24B-4EC4-8FFC-8DD88EEA91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75643" y="837005"/>
              <a:ext cx="112426" cy="112426"/>
            </a:xfrm>
            <a:custGeom>
              <a:avLst/>
              <a:gdLst>
                <a:gd name="connsiteX0" fmla="*/ 112426 w 112426"/>
                <a:gd name="connsiteY0" fmla="*/ 56213 h 112426"/>
                <a:gd name="connsiteX1" fmla="*/ 56213 w 112426"/>
                <a:gd name="connsiteY1" fmla="*/ 112426 h 112426"/>
                <a:gd name="connsiteX2" fmla="*/ 0 w 112426"/>
                <a:gd name="connsiteY2" fmla="*/ 56213 h 112426"/>
                <a:gd name="connsiteX3" fmla="*/ 56213 w 112426"/>
                <a:gd name="connsiteY3" fmla="*/ 0 h 112426"/>
                <a:gd name="connsiteX4" fmla="*/ 112426 w 112426"/>
                <a:gd name="connsiteY4" fmla="*/ 56213 h 112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426" h="112426">
                  <a:moveTo>
                    <a:pt x="112426" y="56213"/>
                  </a:moveTo>
                  <a:cubicBezTo>
                    <a:pt x="112426" y="87259"/>
                    <a:pt x="87259" y="112426"/>
                    <a:pt x="56213" y="112426"/>
                  </a:cubicBezTo>
                  <a:cubicBezTo>
                    <a:pt x="25167" y="112426"/>
                    <a:pt x="0" y="87259"/>
                    <a:pt x="0" y="56213"/>
                  </a:cubicBezTo>
                  <a:cubicBezTo>
                    <a:pt x="0" y="25167"/>
                    <a:pt x="25167" y="0"/>
                    <a:pt x="56213" y="0"/>
                  </a:cubicBezTo>
                  <a:cubicBezTo>
                    <a:pt x="87259" y="0"/>
                    <a:pt x="112426" y="25167"/>
                    <a:pt x="112426" y="56213"/>
                  </a:cubicBezTo>
                  <a:close/>
                </a:path>
              </a:pathLst>
            </a:custGeom>
            <a:grpFill/>
            <a:ln w="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Graphic 12">
              <a:extLst>
                <a:ext uri="{FF2B5EF4-FFF2-40B4-BE49-F238E27FC236}">
                  <a16:creationId xmlns:a16="http://schemas.microsoft.com/office/drawing/2014/main" id="{1453BF6C-B012-48B7-B4E8-6D7AC7C27D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3892" y="1472473"/>
              <a:ext cx="157545" cy="157545"/>
            </a:xfrm>
            <a:custGeom>
              <a:avLst/>
              <a:gdLst>
                <a:gd name="connsiteX0" fmla="*/ 78773 w 157545"/>
                <a:gd name="connsiteY0" fmla="*/ 23283 h 157545"/>
                <a:gd name="connsiteX1" fmla="*/ 134262 w 157545"/>
                <a:gd name="connsiteY1" fmla="*/ 78773 h 157545"/>
                <a:gd name="connsiteX2" fmla="*/ 78773 w 157545"/>
                <a:gd name="connsiteY2" fmla="*/ 134262 h 157545"/>
                <a:gd name="connsiteX3" fmla="*/ 23283 w 157545"/>
                <a:gd name="connsiteY3" fmla="*/ 78773 h 157545"/>
                <a:gd name="connsiteX4" fmla="*/ 78773 w 157545"/>
                <a:gd name="connsiteY4" fmla="*/ 23283 h 157545"/>
                <a:gd name="connsiteX5" fmla="*/ 78773 w 157545"/>
                <a:gd name="connsiteY5" fmla="*/ 0 h 157545"/>
                <a:gd name="connsiteX6" fmla="*/ 0 w 157545"/>
                <a:gd name="connsiteY6" fmla="*/ 78773 h 157545"/>
                <a:gd name="connsiteX7" fmla="*/ 78773 w 157545"/>
                <a:gd name="connsiteY7" fmla="*/ 157545 h 157545"/>
                <a:gd name="connsiteX8" fmla="*/ 157545 w 157545"/>
                <a:gd name="connsiteY8" fmla="*/ 78773 h 157545"/>
                <a:gd name="connsiteX9" fmla="*/ 78773 w 157545"/>
                <a:gd name="connsiteY9" fmla="*/ 0 h 157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7545" h="157545">
                  <a:moveTo>
                    <a:pt x="78773" y="23283"/>
                  </a:moveTo>
                  <a:cubicBezTo>
                    <a:pt x="109419" y="23283"/>
                    <a:pt x="134262" y="48126"/>
                    <a:pt x="134262" y="78773"/>
                  </a:cubicBezTo>
                  <a:cubicBezTo>
                    <a:pt x="134262" y="109419"/>
                    <a:pt x="109419" y="134262"/>
                    <a:pt x="78773" y="134262"/>
                  </a:cubicBezTo>
                  <a:cubicBezTo>
                    <a:pt x="48126" y="134262"/>
                    <a:pt x="23283" y="109419"/>
                    <a:pt x="23283" y="78773"/>
                  </a:cubicBezTo>
                  <a:cubicBezTo>
                    <a:pt x="23312" y="48139"/>
                    <a:pt x="48139" y="23312"/>
                    <a:pt x="78773" y="23283"/>
                  </a:cubicBezTo>
                  <a:moveTo>
                    <a:pt x="78773" y="0"/>
                  </a:moveTo>
                  <a:cubicBezTo>
                    <a:pt x="35268" y="0"/>
                    <a:pt x="0" y="35268"/>
                    <a:pt x="0" y="78773"/>
                  </a:cubicBezTo>
                  <a:cubicBezTo>
                    <a:pt x="0" y="122277"/>
                    <a:pt x="35268" y="157545"/>
                    <a:pt x="78773" y="157545"/>
                  </a:cubicBezTo>
                  <a:cubicBezTo>
                    <a:pt x="122277" y="157545"/>
                    <a:pt x="157545" y="122277"/>
                    <a:pt x="157545" y="78773"/>
                  </a:cubicBezTo>
                  <a:cubicBezTo>
                    <a:pt x="157545" y="35268"/>
                    <a:pt x="122277" y="0"/>
                    <a:pt x="78773" y="0"/>
                  </a:cubicBezTo>
                  <a:close/>
                </a:path>
              </a:pathLst>
            </a:custGeom>
            <a:grpFill/>
            <a:ln w="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454493-16A8-8841-00AD-6927490C0E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7233" y="518400"/>
            <a:ext cx="4771607" cy="5837949"/>
          </a:xfrm>
        </p:spPr>
        <p:txBody>
          <a:bodyPr anchor="ctr">
            <a:normAutofit/>
          </a:bodyPr>
          <a:lstStyle/>
          <a:p>
            <a:pPr marL="269875" indent="-269875">
              <a:spcBef>
                <a:spcPts val="800"/>
              </a:spcBef>
            </a:pPr>
            <a:r>
              <a:rPr lang="en-US" sz="2000" b="1" dirty="0">
                <a:solidFill>
                  <a:schemeClr val="tx1">
                    <a:alpha val="80000"/>
                  </a:schemeClr>
                </a:solidFill>
              </a:rPr>
              <a:t>Title of Learning Activity</a:t>
            </a:r>
          </a:p>
          <a:p>
            <a:pPr marL="269875" indent="-269875">
              <a:spcBef>
                <a:spcPts val="800"/>
              </a:spcBef>
            </a:pPr>
            <a:r>
              <a:rPr lang="en-US" sz="2000" b="1" dirty="0">
                <a:solidFill>
                  <a:schemeClr val="tx1">
                    <a:alpha val="80000"/>
                  </a:schemeClr>
                </a:solidFill>
              </a:rPr>
              <a:t>Description of Learning Activity</a:t>
            </a:r>
            <a:endParaRPr lang="en-US" sz="2000" dirty="0">
              <a:solidFill>
                <a:schemeClr val="tx1">
                  <a:alpha val="80000"/>
                </a:schemeClr>
              </a:solidFill>
            </a:endParaRPr>
          </a:p>
          <a:p>
            <a:pPr marL="269875" indent="-269875">
              <a:spcBef>
                <a:spcPts val="800"/>
              </a:spcBef>
            </a:pPr>
            <a:r>
              <a:rPr lang="en-US" sz="2000" b="1" dirty="0">
                <a:solidFill>
                  <a:schemeClr val="tx1">
                    <a:alpha val="80000"/>
                  </a:schemeClr>
                </a:solidFill>
              </a:rPr>
              <a:t>Intended </a:t>
            </a:r>
            <a:r>
              <a:rPr lang="en-US" sz="2000" b="1">
                <a:solidFill>
                  <a:schemeClr val="tx1">
                    <a:alpha val="80000"/>
                  </a:schemeClr>
                </a:solidFill>
              </a:rPr>
              <a:t>Learning Outcome(s) </a:t>
            </a:r>
            <a:r>
              <a:rPr lang="en-US" sz="2000" b="1" dirty="0">
                <a:solidFill>
                  <a:schemeClr val="tx1">
                    <a:alpha val="80000"/>
                  </a:schemeClr>
                </a:solidFill>
              </a:rPr>
              <a:t>(ILOs)</a:t>
            </a:r>
            <a:endParaRPr lang="en-US" sz="2000" dirty="0">
              <a:solidFill>
                <a:schemeClr val="tx1">
                  <a:alpha val="80000"/>
                </a:schemeClr>
              </a:solidFill>
            </a:endParaRPr>
          </a:p>
          <a:p>
            <a:pPr marL="269875" indent="-269875">
              <a:spcBef>
                <a:spcPts val="800"/>
              </a:spcBef>
            </a:pPr>
            <a:r>
              <a:rPr lang="en-US" sz="2000" b="1" dirty="0">
                <a:solidFill>
                  <a:schemeClr val="tx1">
                    <a:alpha val="80000"/>
                  </a:schemeClr>
                </a:solidFill>
              </a:rPr>
              <a:t>Topics Covered</a:t>
            </a:r>
            <a:endParaRPr lang="en-US" sz="2000" dirty="0">
              <a:solidFill>
                <a:schemeClr val="tx1">
                  <a:alpha val="80000"/>
                </a:schemeClr>
              </a:solidFill>
            </a:endParaRPr>
          </a:p>
          <a:p>
            <a:pPr marL="269875" indent="-269875">
              <a:spcBef>
                <a:spcPts val="800"/>
              </a:spcBef>
            </a:pPr>
            <a:r>
              <a:rPr lang="en-US" sz="2000" b="1" dirty="0">
                <a:solidFill>
                  <a:schemeClr val="tx1">
                    <a:alpha val="80000"/>
                  </a:schemeClr>
                </a:solidFill>
              </a:rPr>
              <a:t>Class Description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(e.g., size, level, background)</a:t>
            </a:r>
          </a:p>
          <a:p>
            <a:pPr marL="269875" indent="-269875">
              <a:spcBef>
                <a:spcPts val="800"/>
              </a:spcBef>
            </a:pPr>
            <a:r>
              <a:rPr lang="en-US" sz="2000" b="1" dirty="0">
                <a:solidFill>
                  <a:schemeClr val="tx1">
                    <a:alpha val="80000"/>
                  </a:schemeClr>
                </a:solidFill>
              </a:rPr>
              <a:t>Teaching Phases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</a:t>
            </a:r>
          </a:p>
          <a:p>
            <a:pPr marL="269875" lvl="1" indent="-269875">
              <a:spcBef>
                <a:spcPts val="800"/>
              </a:spcBef>
            </a:pPr>
            <a:r>
              <a:rPr lang="en-US" sz="2000" b="1" dirty="0">
                <a:solidFill>
                  <a:schemeClr val="tx1">
                    <a:alpha val="80000"/>
                  </a:schemeClr>
                </a:solidFill>
              </a:rPr>
              <a:t>Preparation</a:t>
            </a:r>
            <a:endParaRPr lang="en-US" sz="2000" dirty="0">
              <a:solidFill>
                <a:schemeClr val="tx1">
                  <a:alpha val="80000"/>
                </a:schemeClr>
              </a:solidFill>
            </a:endParaRPr>
          </a:p>
          <a:p>
            <a:pPr marL="269875" lvl="1" indent="-269875">
              <a:spcBef>
                <a:spcPts val="800"/>
              </a:spcBef>
            </a:pPr>
            <a:r>
              <a:rPr lang="en-US" sz="2000" b="1" dirty="0">
                <a:solidFill>
                  <a:schemeClr val="tx1">
                    <a:alpha val="80000"/>
                  </a:schemeClr>
                </a:solidFill>
              </a:rPr>
              <a:t>Delivery</a:t>
            </a:r>
            <a:endParaRPr lang="en-US" sz="2000" dirty="0">
              <a:solidFill>
                <a:schemeClr val="tx1">
                  <a:alpha val="80000"/>
                </a:schemeClr>
              </a:solidFill>
            </a:endParaRPr>
          </a:p>
          <a:p>
            <a:pPr marL="269875" lvl="1" indent="-269875">
              <a:spcBef>
                <a:spcPts val="800"/>
              </a:spcBef>
            </a:pPr>
            <a:r>
              <a:rPr lang="en-US" sz="2000" b="1" dirty="0">
                <a:solidFill>
                  <a:schemeClr val="tx1">
                    <a:alpha val="80000"/>
                  </a:schemeClr>
                </a:solidFill>
              </a:rPr>
              <a:t>Follow-up</a:t>
            </a:r>
            <a:endParaRPr lang="en-US" sz="2000" dirty="0">
              <a:solidFill>
                <a:schemeClr val="tx1">
                  <a:alpha val="80000"/>
                </a:schemeClr>
              </a:solidFill>
            </a:endParaRPr>
          </a:p>
          <a:p>
            <a:pPr marL="269875" indent="-269875">
              <a:spcBef>
                <a:spcPts val="800"/>
              </a:spcBef>
            </a:pPr>
            <a:r>
              <a:rPr lang="en-US" sz="2000" b="1" dirty="0">
                <a:solidFill>
                  <a:schemeClr val="tx1">
                    <a:alpha val="80000"/>
                  </a:schemeClr>
                </a:solidFill>
              </a:rPr>
              <a:t>Methods and Tools Used</a:t>
            </a:r>
            <a:endParaRPr lang="en-US" sz="2000" dirty="0">
              <a:solidFill>
                <a:schemeClr val="tx1">
                  <a:alpha val="80000"/>
                </a:schemeClr>
              </a:solidFill>
            </a:endParaRPr>
          </a:p>
          <a:p>
            <a:pPr marL="269875" indent="-269875">
              <a:spcBef>
                <a:spcPts val="800"/>
              </a:spcBef>
            </a:pPr>
            <a:r>
              <a:rPr lang="en-US" sz="2000" b="1" dirty="0">
                <a:solidFill>
                  <a:schemeClr val="tx1">
                    <a:alpha val="80000"/>
                  </a:schemeClr>
                </a:solidFill>
              </a:rPr>
              <a:t>Prerequisites</a:t>
            </a:r>
            <a:endParaRPr lang="en-US" sz="2000" dirty="0">
              <a:solidFill>
                <a:schemeClr val="tx1">
                  <a:alpha val="80000"/>
                </a:schemeClr>
              </a:solidFill>
            </a:endParaRPr>
          </a:p>
          <a:p>
            <a:pPr marL="269875" indent="-269875">
              <a:spcBef>
                <a:spcPts val="800"/>
              </a:spcBef>
            </a:pPr>
            <a:r>
              <a:rPr lang="en-US" sz="2000" b="1" dirty="0">
                <a:solidFill>
                  <a:schemeClr val="tx1">
                    <a:alpha val="80000"/>
                  </a:schemeClr>
                </a:solidFill>
              </a:rPr>
              <a:t>Assessment Methods</a:t>
            </a:r>
            <a:endParaRPr lang="en-US" sz="2000" dirty="0">
              <a:solidFill>
                <a:schemeClr val="tx1">
                  <a:alpha val="80000"/>
                </a:schemeClr>
              </a:solidFill>
            </a:endParaRPr>
          </a:p>
          <a:p>
            <a:pPr marL="269875" indent="-269875">
              <a:spcBef>
                <a:spcPts val="800"/>
              </a:spcBef>
            </a:pPr>
            <a:r>
              <a:rPr lang="en-US" sz="2000" b="1" dirty="0">
                <a:solidFill>
                  <a:schemeClr val="tx1">
                    <a:alpha val="80000"/>
                  </a:schemeClr>
                </a:solidFill>
              </a:rPr>
              <a:t>Time Distribution</a:t>
            </a:r>
            <a:endParaRPr lang="en-US" sz="2000" dirty="0">
              <a:solidFill>
                <a:schemeClr val="tx1">
                  <a:alpha val="80000"/>
                </a:schemeClr>
              </a:solidFill>
            </a:endParaRPr>
          </a:p>
          <a:p>
            <a:pPr marL="269875" indent="-269875">
              <a:spcBef>
                <a:spcPts val="800"/>
              </a:spcBef>
            </a:pPr>
            <a:r>
              <a:rPr lang="en-US" sz="2000" b="1" dirty="0">
                <a:solidFill>
                  <a:schemeClr val="tx1">
                    <a:alpha val="80000"/>
                  </a:schemeClr>
                </a:solidFill>
              </a:rPr>
              <a:t>Learning Environment, Equipment, and Materials</a:t>
            </a:r>
            <a:endParaRPr lang="en-US" sz="2000" dirty="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buNone/>
            </a:pPr>
            <a:endParaRPr lang="en-FI" sz="2000" dirty="0">
              <a:solidFill>
                <a:schemeClr val="tx1">
                  <a:alpha val="80000"/>
                </a:schemeClr>
              </a:solidFill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01599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61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Template for Describing a Learning Activity: </vt:lpstr>
    </vt:vector>
  </TitlesOfParts>
  <Company>Aalto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Svanström Maria</dc:creator>
  <cp:lastModifiedBy>Schönach Paula</cp:lastModifiedBy>
  <cp:revision>3</cp:revision>
  <dcterms:created xsi:type="dcterms:W3CDTF">2025-10-09T09:27:04Z</dcterms:created>
  <dcterms:modified xsi:type="dcterms:W3CDTF">2025-10-10T06:30:41Z</dcterms:modified>
</cp:coreProperties>
</file>