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73" r:id="rId2"/>
    <p:sldId id="374" r:id="rId3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7BDDA-5A8A-4A45-9021-C4F1D76E0786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A8B17-4748-48AF-951F-D23A5999183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73373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22B97E-84ED-4FA2-8DA0-9DA73B2CFD64}" type="slidenum">
              <a:rPr lang="en-FI" smtClean="0"/>
              <a:t>1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573069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9ABBE-61EB-92B7-8759-562794877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635618-F8E5-E96C-E1D3-F93D04757B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D6CAC5-D5C5-B3F0-BD14-13D6C32B7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F474E-B559-D16F-B2D8-4D45553DAF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22B97E-84ED-4FA2-8DA0-9DA73B2CFD64}" type="slidenum">
              <a:rPr lang="en-FI" smtClean="0"/>
              <a:t>2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322686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B6FE7-BB53-AC70-6C06-FB1CD6FD9B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A6BFDE-C330-9CB3-DC94-361B06B2E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1F659-4345-C522-8576-4A85E81F1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97393-A63E-3C78-FA2D-23FE891DE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1C8CA-A5CF-93EC-76B5-069296361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8659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B2ABD-8E05-FD62-243D-DB5FEA392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9B6F1-D7F0-9368-D683-ED16939F5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5E5FE-48F7-2875-ABB2-5492CE53D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E3B9B-F76E-9D83-4C1D-C7E11F553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B8B70-6281-70A2-3DA1-CFF329E85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7686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87DF0-DD41-7408-1D0C-BB597A54E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2A8E4-1FE2-065A-E2D9-35D8E3086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61DDF-02F9-DBFE-D13A-7A5ECFFCD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16B22-310C-CB5E-C627-2DF3FA961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90A7F-84AE-F1C0-EA80-52DB45457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5894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9E81-193C-E609-DAD5-1402775B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03335-42DB-E463-8AEB-96612CEB7A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2957AE-D871-F7E5-D376-083B2E05F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AB068-3856-0BD5-7D2D-34E2751D0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E63B42-212C-B2A7-3BD7-06C290C79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1A865-7106-69E4-366C-067798A8E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98957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D476A-4623-5702-329B-119880FE2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4D792E-AA4E-7D54-49F4-A2340BD50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C4E57-D09D-9848-FB0A-7306377443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CCAE98-44C1-15ED-8494-8DACC911C7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A3F50D-BA9F-9FEB-A78E-1BE38CFB2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789769-D82C-8C16-B299-954335991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3F2193-BB77-A9DF-90D3-B19B57AEF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309784-9AB4-520A-9F25-60F04F5AA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82800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9DA32-0CCF-5B47-E195-0164B04E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FF39F9-23B6-84EE-FB0B-516583E63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180ED-F18B-8DD0-5955-767018952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EF8AD-6E24-ABBD-CAEE-759869D5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18124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40697A-8CDD-BC9C-9C43-A5F5C5415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0BC81B-BBC3-9135-F0A6-A639F7DE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23B43D-20FF-F6CA-25DE-DD606F2D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0493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BDCE7-0731-ACEB-DF7E-35839F1F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75B42-EAC9-B9EB-13E7-E8A42FF27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E1D8F-1677-700E-87E0-5B6FF460C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218B6-FE27-37D1-145A-9ADE3AD3D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A518A-14C6-44EC-E65B-74686560A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253468-4B80-1DCC-79E3-CB56DB1C0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47815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93991-FCC2-4827-03AB-518E03F58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18AEA-B9B3-9F84-9251-0E79936353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9BA8B-4C6A-91C3-F73B-698A9D0D9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1323C-2F25-1D9B-417B-4F4C1FD43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06CC2-DE00-7036-D723-F3A61F3D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2DE2E-0802-AAA0-5D41-7FFDFB400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50960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D9EBF-17E8-8006-3E5C-0893F2D0C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77D8F7-9953-07FB-B961-2DC87C621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18BA4-ECF9-817D-E64E-61B7D12E8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E47E7-8F85-1895-491A-7D46679A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13E24-203C-9813-301A-82AE4FAD5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54593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A5394C-1068-0327-8E60-7BC562718A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8C0420-295B-5D9E-2845-491EDE3E24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BF5DB-3BB6-7F53-F317-F8CAFFE5C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49A6B-3F3E-3A32-0526-BED18A28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AEAED-6676-2476-CDF6-3ADD5642C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69219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userDrawn="1">
  <p:cSld name="Vain otsikko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on paikkamerkki 1">
            <a:extLst>
              <a:ext uri="{FF2B5EF4-FFF2-40B4-BE49-F238E27FC236}">
                <a16:creationId xmlns:a16="http://schemas.microsoft.com/office/drawing/2014/main" id="{BA2F545E-60EF-9D41-A316-89BAFB92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356659"/>
            <a:ext cx="10945216" cy="107836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082672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050BE1-700D-DF02-42D9-201259BFD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9EF21-E774-A289-DE7B-469FD89A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81089-68D7-91AE-0BF3-0917992279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6E1FCF-9EEE-4CFB-AF34-CADE7E7B04D2}" type="datetimeFigureOut">
              <a:rPr lang="en-FI" smtClean="0"/>
              <a:t>12/12/2025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24C6E-6ECA-8DAB-BB7D-A020FA54F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0D986-1EAE-6654-E8B2-7BBF469CE0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2AFC3F-351D-487D-B5C1-70DE25D9217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5689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7438D-7528-07B5-D88E-14BF0B143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1EE5-3CBA-8CAA-566C-797F64F07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07" y="66889"/>
            <a:ext cx="10945216" cy="1078364"/>
          </a:xfrm>
        </p:spPr>
        <p:txBody>
          <a:bodyPr/>
          <a:lstStyle/>
          <a:p>
            <a:r>
              <a:rPr lang="en-US" dirty="0"/>
              <a:t>Counterfactual history </a:t>
            </a:r>
            <a:endParaRPr lang="en-FI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54E0773-995A-D52B-0A80-286FED02E2F1}"/>
              </a:ext>
            </a:extLst>
          </p:cNvPr>
          <p:cNvCxnSpPr>
            <a:cxnSpLocks/>
          </p:cNvCxnSpPr>
          <p:nvPr/>
        </p:nvCxnSpPr>
        <p:spPr>
          <a:xfrm>
            <a:off x="409903" y="4111642"/>
            <a:ext cx="11231355" cy="3179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B0FDE023-2425-6A80-0F18-A7987BF81C9E}"/>
              </a:ext>
            </a:extLst>
          </p:cNvPr>
          <p:cNvSpPr/>
          <p:nvPr/>
        </p:nvSpPr>
        <p:spPr>
          <a:xfrm>
            <a:off x="882868" y="4001284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ED5BB2-5878-5447-620B-A50548142721}"/>
              </a:ext>
            </a:extLst>
          </p:cNvPr>
          <p:cNvSpPr/>
          <p:nvPr/>
        </p:nvSpPr>
        <p:spPr>
          <a:xfrm>
            <a:off x="4642940" y="4041981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780D18-7B47-7454-F55F-10117C45FD08}"/>
              </a:ext>
            </a:extLst>
          </p:cNvPr>
          <p:cNvSpPr/>
          <p:nvPr/>
        </p:nvSpPr>
        <p:spPr>
          <a:xfrm>
            <a:off x="8687845" y="4055938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1228274-BB10-9F6D-AABB-1C2BEA047127}"/>
              </a:ext>
            </a:extLst>
          </p:cNvPr>
          <p:cNvSpPr/>
          <p:nvPr/>
        </p:nvSpPr>
        <p:spPr>
          <a:xfrm>
            <a:off x="10212900" y="4055938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5A81C1-E274-1EA4-5DA9-8490BA509D3A}"/>
              </a:ext>
            </a:extLst>
          </p:cNvPr>
          <p:cNvSpPr/>
          <p:nvPr/>
        </p:nvSpPr>
        <p:spPr>
          <a:xfrm>
            <a:off x="2377441" y="4046479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149F4A6-DBF1-86CC-E2F8-CDA10341717B}"/>
              </a:ext>
            </a:extLst>
          </p:cNvPr>
          <p:cNvSpPr/>
          <p:nvPr/>
        </p:nvSpPr>
        <p:spPr>
          <a:xfrm>
            <a:off x="3487337" y="4070652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305E27A-E67E-5F90-7B8F-71BDDB25D859}"/>
              </a:ext>
            </a:extLst>
          </p:cNvPr>
          <p:cNvSpPr/>
          <p:nvPr/>
        </p:nvSpPr>
        <p:spPr>
          <a:xfrm>
            <a:off x="6964482" y="4041981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342489-E563-21D5-291F-27841A26770F}"/>
              </a:ext>
            </a:extLst>
          </p:cNvPr>
          <p:cNvSpPr txBox="1"/>
          <p:nvPr/>
        </p:nvSpPr>
        <p:spPr>
          <a:xfrm>
            <a:off x="409904" y="4292814"/>
            <a:ext cx="135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Prehistoric</a:t>
            </a:r>
            <a:endParaRPr lang="en-FI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D5A8A1-A3C9-D9D5-52CC-9A0757AC4712}"/>
              </a:ext>
            </a:extLst>
          </p:cNvPr>
          <p:cNvSpPr txBox="1"/>
          <p:nvPr/>
        </p:nvSpPr>
        <p:spPr>
          <a:xfrm>
            <a:off x="6447900" y="4331148"/>
            <a:ext cx="143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Early 18</a:t>
            </a:r>
            <a:r>
              <a:rPr lang="en-US" baseline="30000" dirty="0"/>
              <a:t>th</a:t>
            </a:r>
            <a:r>
              <a:rPr lang="en-US" dirty="0"/>
              <a:t> c.</a:t>
            </a:r>
            <a:endParaRPr lang="en-FI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CA8761-02B6-96B1-427C-0F731EFA102C}"/>
              </a:ext>
            </a:extLst>
          </p:cNvPr>
          <p:cNvSpPr txBox="1"/>
          <p:nvPr/>
        </p:nvSpPr>
        <p:spPr>
          <a:xfrm>
            <a:off x="6077069" y="3587762"/>
            <a:ext cx="188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Steam engine</a:t>
            </a:r>
            <a:endParaRPr lang="en-FI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678C3F-71D4-330F-B084-E444B7807585}"/>
              </a:ext>
            </a:extLst>
          </p:cNvPr>
          <p:cNvSpPr txBox="1"/>
          <p:nvPr/>
        </p:nvSpPr>
        <p:spPr>
          <a:xfrm>
            <a:off x="8216459" y="3477363"/>
            <a:ext cx="188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Assembly line</a:t>
            </a:r>
            <a:endParaRPr lang="en-FI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C8AC79-1C94-B490-7930-C9470656CDD7}"/>
              </a:ext>
            </a:extLst>
          </p:cNvPr>
          <p:cNvSpPr txBox="1"/>
          <p:nvPr/>
        </p:nvSpPr>
        <p:spPr>
          <a:xfrm>
            <a:off x="3203810" y="4325444"/>
            <a:ext cx="1087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105 CE</a:t>
            </a:r>
            <a:endParaRPr lang="en-FI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EAD3CE-CDC6-6A61-1980-39CE6AF37291}"/>
              </a:ext>
            </a:extLst>
          </p:cNvPr>
          <p:cNvSpPr txBox="1"/>
          <p:nvPr/>
        </p:nvSpPr>
        <p:spPr>
          <a:xfrm>
            <a:off x="3110009" y="3410819"/>
            <a:ext cx="1158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Paper making</a:t>
            </a:r>
            <a:endParaRPr lang="en-FI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0760D7-66CA-9599-617E-248E085E25A2}"/>
              </a:ext>
            </a:extLst>
          </p:cNvPr>
          <p:cNvSpPr txBox="1"/>
          <p:nvPr/>
        </p:nvSpPr>
        <p:spPr>
          <a:xfrm>
            <a:off x="1847719" y="4316589"/>
            <a:ext cx="1223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~600 BCE</a:t>
            </a:r>
            <a:endParaRPr lang="en-FI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4D85B8-52DE-F486-2D47-741D116E10BE}"/>
              </a:ext>
            </a:extLst>
          </p:cNvPr>
          <p:cNvSpPr txBox="1"/>
          <p:nvPr/>
        </p:nvSpPr>
        <p:spPr>
          <a:xfrm>
            <a:off x="1438863" y="3657310"/>
            <a:ext cx="188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Creation of currency</a:t>
            </a:r>
            <a:endParaRPr lang="en-FI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A2A141-2089-20D3-7D2C-A074BC1FEF68}"/>
              </a:ext>
            </a:extLst>
          </p:cNvPr>
          <p:cNvSpPr txBox="1"/>
          <p:nvPr/>
        </p:nvSpPr>
        <p:spPr>
          <a:xfrm>
            <a:off x="4365731" y="4315244"/>
            <a:ext cx="86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14</a:t>
            </a:r>
            <a:r>
              <a:rPr lang="en-US" baseline="30000" dirty="0"/>
              <a:t>th </a:t>
            </a:r>
            <a:r>
              <a:rPr lang="en-US" dirty="0"/>
              <a:t>c.</a:t>
            </a:r>
            <a:endParaRPr lang="en-FI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366CE22-2622-6FAA-B396-F7F330F2AA03}"/>
              </a:ext>
            </a:extLst>
          </p:cNvPr>
          <p:cNvSpPr/>
          <p:nvPr/>
        </p:nvSpPr>
        <p:spPr>
          <a:xfrm>
            <a:off x="5697106" y="4041981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CA3B9A-86D1-3CAA-2847-E1597B7484EC}"/>
              </a:ext>
            </a:extLst>
          </p:cNvPr>
          <p:cNvSpPr txBox="1"/>
          <p:nvPr/>
        </p:nvSpPr>
        <p:spPr>
          <a:xfrm>
            <a:off x="8259355" y="4343377"/>
            <a:ext cx="143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Early20</a:t>
            </a:r>
            <a:r>
              <a:rPr lang="en-US" baseline="30000" dirty="0"/>
              <a:t>th</a:t>
            </a:r>
            <a:r>
              <a:rPr lang="en-US" dirty="0"/>
              <a:t> c. </a:t>
            </a:r>
            <a:endParaRPr lang="en-FI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06BE76-464A-688A-2F9C-D52998A97061}"/>
              </a:ext>
            </a:extLst>
          </p:cNvPr>
          <p:cNvSpPr txBox="1"/>
          <p:nvPr/>
        </p:nvSpPr>
        <p:spPr>
          <a:xfrm>
            <a:off x="9922716" y="4328913"/>
            <a:ext cx="798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1950s</a:t>
            </a:r>
            <a:endParaRPr lang="en-FI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203F8B8-DD49-AA9B-C452-86B6FE0999EF}"/>
              </a:ext>
            </a:extLst>
          </p:cNvPr>
          <p:cNvSpPr/>
          <p:nvPr/>
        </p:nvSpPr>
        <p:spPr>
          <a:xfrm>
            <a:off x="11166972" y="4031818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C7D9FC-D72C-A906-32B6-E0E46873BA72}"/>
              </a:ext>
            </a:extLst>
          </p:cNvPr>
          <p:cNvSpPr txBox="1"/>
          <p:nvPr/>
        </p:nvSpPr>
        <p:spPr>
          <a:xfrm>
            <a:off x="10744205" y="3490371"/>
            <a:ext cx="9417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Internet</a:t>
            </a:r>
            <a:endParaRPr lang="en-FI" sz="1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FA8E94-E962-023F-5C2E-920EBB898508}"/>
              </a:ext>
            </a:extLst>
          </p:cNvPr>
          <p:cNvSpPr txBox="1"/>
          <p:nvPr/>
        </p:nvSpPr>
        <p:spPr>
          <a:xfrm>
            <a:off x="10898573" y="4280776"/>
            <a:ext cx="143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1960s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FI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8A3CEC-BB03-964C-A976-62864BD85F27}"/>
              </a:ext>
            </a:extLst>
          </p:cNvPr>
          <p:cNvSpPr txBox="1"/>
          <p:nvPr/>
        </p:nvSpPr>
        <p:spPr>
          <a:xfrm>
            <a:off x="8216459" y="1992399"/>
            <a:ext cx="1718443" cy="1384995"/>
          </a:xfrm>
          <a:prstGeom prst="rect">
            <a:avLst/>
          </a:prstGeom>
          <a:solidFill>
            <a:srgbClr val="FFF7A2"/>
          </a:solidFill>
        </p:spPr>
        <p:txBody>
          <a:bodyPr wrap="square" rtlCol="0">
            <a:spAutoFit/>
          </a:bodyPr>
          <a:lstStyle/>
          <a:p>
            <a:r>
              <a:rPr lang="en-US" sz="1200" i="1" dirty="0"/>
              <a:t>What if the assembly line had initially been applied to sectors other than manufacturing, such as agriculture or</a:t>
            </a:r>
          </a:p>
          <a:p>
            <a:r>
              <a:rPr lang="en-US" sz="1200" i="1" dirty="0"/>
              <a:t> healthcare?</a:t>
            </a:r>
            <a:endParaRPr lang="en-FI" sz="1200" i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E005D6-E765-2BD6-1111-425C4E9CC475}"/>
              </a:ext>
            </a:extLst>
          </p:cNvPr>
          <p:cNvSpPr txBox="1"/>
          <p:nvPr/>
        </p:nvSpPr>
        <p:spPr>
          <a:xfrm>
            <a:off x="1600198" y="4784370"/>
            <a:ext cx="1718443" cy="1015663"/>
          </a:xfrm>
          <a:prstGeom prst="rect">
            <a:avLst/>
          </a:prstGeom>
          <a:solidFill>
            <a:srgbClr val="FFF7A2"/>
          </a:solidFill>
        </p:spPr>
        <p:txBody>
          <a:bodyPr wrap="square" rtlCol="0">
            <a:spAutoFit/>
          </a:bodyPr>
          <a:lstStyle/>
          <a:p>
            <a:r>
              <a:rPr lang="en-US" sz="1200" i="1" dirty="0"/>
              <a:t>What if societies continued to rely solely on barter systems instead of adopting currency?</a:t>
            </a:r>
            <a:endParaRPr lang="en-FI" sz="1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1EFAFA2-89B2-DCCF-7B19-54B18D0ED349}"/>
              </a:ext>
            </a:extLst>
          </p:cNvPr>
          <p:cNvSpPr txBox="1"/>
          <p:nvPr/>
        </p:nvSpPr>
        <p:spPr>
          <a:xfrm>
            <a:off x="2650704" y="2597875"/>
            <a:ext cx="2194035" cy="646331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i="1" dirty="0"/>
              <a:t>What if a non-combustible paper was invented two millennia ago?</a:t>
            </a:r>
            <a:endParaRPr lang="en-FI" sz="1200" i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D080554-082B-E4CA-CE36-F044588CE0D4}"/>
              </a:ext>
            </a:extLst>
          </p:cNvPr>
          <p:cNvSpPr txBox="1"/>
          <p:nvPr/>
        </p:nvSpPr>
        <p:spPr>
          <a:xfrm>
            <a:off x="10310721" y="2599903"/>
            <a:ext cx="1808695" cy="830997"/>
          </a:xfrm>
          <a:prstGeom prst="rect">
            <a:avLst/>
          </a:prstGeom>
          <a:solidFill>
            <a:srgbClr val="FFF7A2"/>
          </a:solidFill>
        </p:spPr>
        <p:txBody>
          <a:bodyPr wrap="square" rtlCol="0">
            <a:spAutoFit/>
          </a:bodyPr>
          <a:lstStyle/>
          <a:p>
            <a:r>
              <a:rPr lang="en-US" sz="1200" i="1" dirty="0"/>
              <a:t>What if monetary transactions were not possible over the internet?</a:t>
            </a:r>
            <a:endParaRPr lang="en-FI" sz="1200" i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FBC93BA-325E-50D9-6E75-8FAE9C691B00}"/>
              </a:ext>
            </a:extLst>
          </p:cNvPr>
          <p:cNvSpPr txBox="1"/>
          <p:nvPr/>
        </p:nvSpPr>
        <p:spPr>
          <a:xfrm>
            <a:off x="6058498" y="2520528"/>
            <a:ext cx="1826163" cy="646331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r>
              <a:rPr lang="en-US" sz="1200" i="1" dirty="0"/>
              <a:t>What if the steam engine had been invented in Asia instead of Europe? </a:t>
            </a:r>
            <a:endParaRPr lang="en-FI" sz="1200" i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62BAF29-FF85-BF86-818C-AD1E5517E3BE}"/>
              </a:ext>
            </a:extLst>
          </p:cNvPr>
          <p:cNvSpPr txBox="1"/>
          <p:nvPr/>
        </p:nvSpPr>
        <p:spPr>
          <a:xfrm>
            <a:off x="3727028" y="3673979"/>
            <a:ext cx="188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Colonial exploitation</a:t>
            </a:r>
            <a:endParaRPr lang="en-FI" sz="1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087FF4C-7056-BB71-EBAD-E7CAE31D610D}"/>
              </a:ext>
            </a:extLst>
          </p:cNvPr>
          <p:cNvSpPr txBox="1"/>
          <p:nvPr/>
        </p:nvSpPr>
        <p:spPr>
          <a:xfrm>
            <a:off x="3747720" y="4850322"/>
            <a:ext cx="2043269" cy="646331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i="1" dirty="0"/>
              <a:t>What if humankind had always distributed resources evenly? </a:t>
            </a:r>
            <a:endParaRPr lang="en-FI" sz="12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FE2469-77C5-E5F3-A815-EEDCD82C65E0}"/>
              </a:ext>
            </a:extLst>
          </p:cNvPr>
          <p:cNvSpPr txBox="1"/>
          <p:nvPr/>
        </p:nvSpPr>
        <p:spPr>
          <a:xfrm>
            <a:off x="7708540" y="3463451"/>
            <a:ext cx="1111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Mass motorization</a:t>
            </a:r>
            <a:endParaRPr lang="en-FI" sz="1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E62CF49-CE64-8BF7-6F04-0E9EE8E90193}"/>
              </a:ext>
            </a:extLst>
          </p:cNvPr>
          <p:cNvSpPr txBox="1"/>
          <p:nvPr/>
        </p:nvSpPr>
        <p:spPr>
          <a:xfrm>
            <a:off x="7138209" y="4798432"/>
            <a:ext cx="2043269" cy="646331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r>
              <a:rPr lang="en-US" sz="1200" i="1" dirty="0"/>
              <a:t>What if motorized vehicles were allowed to be used only for public transport? </a:t>
            </a:r>
            <a:endParaRPr lang="en-FI" sz="1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8D7FBA4-08D8-C788-85A3-174B45457E0A}"/>
              </a:ext>
            </a:extLst>
          </p:cNvPr>
          <p:cNvSpPr txBox="1"/>
          <p:nvPr/>
        </p:nvSpPr>
        <p:spPr>
          <a:xfrm>
            <a:off x="56602" y="3254342"/>
            <a:ext cx="1883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Species extinction due to overhunting</a:t>
            </a:r>
            <a:endParaRPr lang="en-FI" sz="1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8837215-8192-A3C3-3BA3-6D693FF2D032}"/>
              </a:ext>
            </a:extLst>
          </p:cNvPr>
          <p:cNvSpPr txBox="1"/>
          <p:nvPr/>
        </p:nvSpPr>
        <p:spPr>
          <a:xfrm>
            <a:off x="220724" y="2286008"/>
            <a:ext cx="1584948" cy="830997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r>
              <a:rPr lang="en-US" sz="1200" i="1" dirty="0"/>
              <a:t>What if prehistoric species, especially predators, still inhabited the planet? </a:t>
            </a:r>
            <a:endParaRPr lang="en-FI" sz="12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073C53A-6E62-E498-5F0D-5A642D15AA65}"/>
              </a:ext>
            </a:extLst>
          </p:cNvPr>
          <p:cNvSpPr txBox="1"/>
          <p:nvPr/>
        </p:nvSpPr>
        <p:spPr>
          <a:xfrm>
            <a:off x="4969443" y="3353385"/>
            <a:ext cx="188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discovery of fossil fuels</a:t>
            </a:r>
            <a:endParaRPr lang="en-FI" sz="12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DA2EDE5-1D4F-720F-DA59-C61D02CB37FB}"/>
              </a:ext>
            </a:extLst>
          </p:cNvPr>
          <p:cNvSpPr txBox="1"/>
          <p:nvPr/>
        </p:nvSpPr>
        <p:spPr>
          <a:xfrm>
            <a:off x="5357350" y="4337267"/>
            <a:ext cx="86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17</a:t>
            </a:r>
            <a:r>
              <a:rPr lang="en-US" baseline="30000" dirty="0"/>
              <a:t>th</a:t>
            </a:r>
            <a:r>
              <a:rPr lang="en-US" dirty="0"/>
              <a:t> c.</a:t>
            </a:r>
            <a:endParaRPr lang="en-FI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1BA7339-7635-CC17-0190-922AD155756C}"/>
              </a:ext>
            </a:extLst>
          </p:cNvPr>
          <p:cNvSpPr txBox="1"/>
          <p:nvPr/>
        </p:nvSpPr>
        <p:spPr>
          <a:xfrm>
            <a:off x="4769354" y="1526249"/>
            <a:ext cx="2043269" cy="830997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i="1" dirty="0"/>
              <a:t>What if the extraction of fossil fuels was limited and regulated from the beginning? </a:t>
            </a:r>
            <a:endParaRPr lang="en-FI" sz="12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070E3BD-90AE-2EC9-D5F9-DACD0E3602D7}"/>
              </a:ext>
            </a:extLst>
          </p:cNvPr>
          <p:cNvSpPr txBox="1"/>
          <p:nvPr/>
        </p:nvSpPr>
        <p:spPr>
          <a:xfrm>
            <a:off x="9289086" y="4809342"/>
            <a:ext cx="2043269" cy="1015663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r>
              <a:rPr lang="en-US" sz="1200" i="1" dirty="0"/>
              <a:t>What if sustainable farming methods had received the same level of investment and development as synthetic fertilizers?</a:t>
            </a:r>
            <a:endParaRPr lang="en-FI" sz="12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1865550-065F-8DEE-99C1-E832B397F7F3}"/>
              </a:ext>
            </a:extLst>
          </p:cNvPr>
          <p:cNvSpPr txBox="1"/>
          <p:nvPr/>
        </p:nvSpPr>
        <p:spPr>
          <a:xfrm>
            <a:off x="8843033" y="3723546"/>
            <a:ext cx="18778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Synthetic fertilizers</a:t>
            </a:r>
            <a:endParaRPr lang="en-FI" sz="1200" dirty="0"/>
          </a:p>
        </p:txBody>
      </p:sp>
    </p:spTree>
    <p:extLst>
      <p:ext uri="{BB962C8B-B14F-4D97-AF65-F5344CB8AC3E}">
        <p14:creationId xmlns:p14="http://schemas.microsoft.com/office/powerpoint/2010/main" val="214013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" grpId="0"/>
      <p:bldP spid="13" grpId="0"/>
      <p:bldP spid="14" grpId="0"/>
      <p:bldP spid="16" grpId="0"/>
      <p:bldP spid="20" grpId="0"/>
      <p:bldP spid="21" grpId="0"/>
      <p:bldP spid="22" grpId="0"/>
      <p:bldP spid="23" grpId="0"/>
      <p:bldP spid="25" grpId="0"/>
      <p:bldP spid="26" grpId="0" animBg="1"/>
      <p:bldP spid="28" grpId="0"/>
      <p:bldP spid="29" grpId="0"/>
      <p:bldP spid="32" grpId="0" animBg="1"/>
      <p:bldP spid="33" grpId="0"/>
      <p:bldP spid="34" grpId="0"/>
      <p:bldP spid="38" grpId="0" animBg="1"/>
      <p:bldP spid="44" grpId="0" animBg="1"/>
      <p:bldP spid="46" grpId="0" animBg="1"/>
      <p:bldP spid="48" grpId="0" animBg="1"/>
      <p:bldP spid="49" grpId="0" animBg="1"/>
      <p:bldP spid="36" grpId="0"/>
      <p:bldP spid="37" grpId="0" animBg="1"/>
      <p:bldP spid="39" grpId="0"/>
      <p:bldP spid="42" grpId="0" animBg="1"/>
      <p:bldP spid="45" grpId="0"/>
      <p:bldP spid="50" grpId="0" animBg="1"/>
      <p:bldP spid="51" grpId="0"/>
      <p:bldP spid="52" grpId="0"/>
      <p:bldP spid="53" grpId="0" animBg="1"/>
      <p:bldP spid="54" grpId="0" animBg="1"/>
      <p:bldP spid="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5F06E-65C2-954B-B5FD-9B864BE60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C3C92-8759-7CFF-96F0-5E353D73E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07" y="66889"/>
            <a:ext cx="10945216" cy="1078364"/>
          </a:xfrm>
        </p:spPr>
        <p:txBody>
          <a:bodyPr/>
          <a:lstStyle/>
          <a:p>
            <a:r>
              <a:rPr lang="en-US" dirty="0"/>
              <a:t>Counterfactual history </a:t>
            </a:r>
            <a:endParaRPr lang="en-FI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A0B1E6-67C4-59E2-F7C7-C9EF63917A22}"/>
              </a:ext>
            </a:extLst>
          </p:cNvPr>
          <p:cNvCxnSpPr>
            <a:cxnSpLocks/>
          </p:cNvCxnSpPr>
          <p:nvPr/>
        </p:nvCxnSpPr>
        <p:spPr>
          <a:xfrm>
            <a:off x="409903" y="4111642"/>
            <a:ext cx="11231355" cy="3179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10FB197A-3902-00FB-933E-E6F476A70251}"/>
              </a:ext>
            </a:extLst>
          </p:cNvPr>
          <p:cNvSpPr/>
          <p:nvPr/>
        </p:nvSpPr>
        <p:spPr>
          <a:xfrm>
            <a:off x="882868" y="4001284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4CDF9B2-8D70-88C0-6438-7CDB725B12E7}"/>
              </a:ext>
            </a:extLst>
          </p:cNvPr>
          <p:cNvSpPr/>
          <p:nvPr/>
        </p:nvSpPr>
        <p:spPr>
          <a:xfrm>
            <a:off x="4642940" y="4041981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AB679B3-D8F2-8325-6A97-7503570D92BC}"/>
              </a:ext>
            </a:extLst>
          </p:cNvPr>
          <p:cNvSpPr/>
          <p:nvPr/>
        </p:nvSpPr>
        <p:spPr>
          <a:xfrm>
            <a:off x="8687845" y="4055938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065BF45-F935-FB66-FA9A-CCBA69A89E5C}"/>
              </a:ext>
            </a:extLst>
          </p:cNvPr>
          <p:cNvSpPr/>
          <p:nvPr/>
        </p:nvSpPr>
        <p:spPr>
          <a:xfrm>
            <a:off x="10212900" y="4055938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7E1C973-D5AC-C8ED-B081-74368FEF39CB}"/>
              </a:ext>
            </a:extLst>
          </p:cNvPr>
          <p:cNvSpPr/>
          <p:nvPr/>
        </p:nvSpPr>
        <p:spPr>
          <a:xfrm>
            <a:off x="2377441" y="4046479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20D836-2C93-FFF6-36B7-BDB4D5980143}"/>
              </a:ext>
            </a:extLst>
          </p:cNvPr>
          <p:cNvSpPr/>
          <p:nvPr/>
        </p:nvSpPr>
        <p:spPr>
          <a:xfrm>
            <a:off x="3487337" y="4070652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EB8C75-EAB0-68A2-E7EB-3021EE420120}"/>
              </a:ext>
            </a:extLst>
          </p:cNvPr>
          <p:cNvSpPr/>
          <p:nvPr/>
        </p:nvSpPr>
        <p:spPr>
          <a:xfrm>
            <a:off x="6964482" y="4041981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61EF3E-3057-075A-BDBB-DA16A7E3663A}"/>
              </a:ext>
            </a:extLst>
          </p:cNvPr>
          <p:cNvSpPr txBox="1"/>
          <p:nvPr/>
        </p:nvSpPr>
        <p:spPr>
          <a:xfrm>
            <a:off x="409904" y="4292814"/>
            <a:ext cx="135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Prehistoric</a:t>
            </a:r>
            <a:endParaRPr lang="en-FI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D87B48-E48C-D69B-B3F1-8194379025EB}"/>
              </a:ext>
            </a:extLst>
          </p:cNvPr>
          <p:cNvSpPr txBox="1"/>
          <p:nvPr/>
        </p:nvSpPr>
        <p:spPr>
          <a:xfrm>
            <a:off x="6447900" y="4331148"/>
            <a:ext cx="143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Early 18</a:t>
            </a:r>
            <a:r>
              <a:rPr lang="en-US" baseline="30000" dirty="0"/>
              <a:t>th</a:t>
            </a:r>
            <a:r>
              <a:rPr lang="en-US" dirty="0"/>
              <a:t> c.</a:t>
            </a:r>
            <a:endParaRPr lang="en-FI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CC4C34-34F7-39A8-941C-8A00D4E7FCA3}"/>
              </a:ext>
            </a:extLst>
          </p:cNvPr>
          <p:cNvSpPr txBox="1"/>
          <p:nvPr/>
        </p:nvSpPr>
        <p:spPr>
          <a:xfrm>
            <a:off x="6077069" y="3587762"/>
            <a:ext cx="188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Steam engine</a:t>
            </a:r>
            <a:endParaRPr lang="en-FI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811D41-0469-718C-8B01-33073CE7E179}"/>
              </a:ext>
            </a:extLst>
          </p:cNvPr>
          <p:cNvSpPr txBox="1"/>
          <p:nvPr/>
        </p:nvSpPr>
        <p:spPr>
          <a:xfrm>
            <a:off x="8216459" y="3477363"/>
            <a:ext cx="188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Assembly line</a:t>
            </a:r>
            <a:endParaRPr lang="en-FI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9CDFA9-525C-B659-C97D-EED4BB2F22A5}"/>
              </a:ext>
            </a:extLst>
          </p:cNvPr>
          <p:cNvSpPr txBox="1"/>
          <p:nvPr/>
        </p:nvSpPr>
        <p:spPr>
          <a:xfrm>
            <a:off x="3203810" y="4325444"/>
            <a:ext cx="1087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105 CE</a:t>
            </a:r>
            <a:endParaRPr lang="en-FI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FA8C27-34AF-A140-D0E4-CD2033306658}"/>
              </a:ext>
            </a:extLst>
          </p:cNvPr>
          <p:cNvSpPr txBox="1"/>
          <p:nvPr/>
        </p:nvSpPr>
        <p:spPr>
          <a:xfrm>
            <a:off x="3110009" y="3410819"/>
            <a:ext cx="1158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Paper making</a:t>
            </a:r>
            <a:endParaRPr lang="en-FI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8C687C-E7D4-8BCD-7ACF-044A9CEBCDD7}"/>
              </a:ext>
            </a:extLst>
          </p:cNvPr>
          <p:cNvSpPr txBox="1"/>
          <p:nvPr/>
        </p:nvSpPr>
        <p:spPr>
          <a:xfrm>
            <a:off x="1847719" y="4316589"/>
            <a:ext cx="1223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~600 BCE</a:t>
            </a:r>
            <a:endParaRPr lang="en-FI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6FC2F6-3375-0949-7B24-A7E2FB763C5A}"/>
              </a:ext>
            </a:extLst>
          </p:cNvPr>
          <p:cNvSpPr txBox="1"/>
          <p:nvPr/>
        </p:nvSpPr>
        <p:spPr>
          <a:xfrm>
            <a:off x="1438863" y="3657310"/>
            <a:ext cx="188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Creation of currency</a:t>
            </a:r>
            <a:endParaRPr lang="en-FI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DE473A-31D8-4F4E-88BC-C8C59301A574}"/>
              </a:ext>
            </a:extLst>
          </p:cNvPr>
          <p:cNvSpPr txBox="1"/>
          <p:nvPr/>
        </p:nvSpPr>
        <p:spPr>
          <a:xfrm>
            <a:off x="4365731" y="4315244"/>
            <a:ext cx="86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14</a:t>
            </a:r>
            <a:r>
              <a:rPr lang="en-US" baseline="30000" dirty="0"/>
              <a:t>th </a:t>
            </a:r>
            <a:r>
              <a:rPr lang="en-US" dirty="0"/>
              <a:t>c.</a:t>
            </a:r>
            <a:endParaRPr lang="en-FI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FAA1555-0678-5FE9-A867-0A6F46026F8E}"/>
              </a:ext>
            </a:extLst>
          </p:cNvPr>
          <p:cNvSpPr/>
          <p:nvPr/>
        </p:nvSpPr>
        <p:spPr>
          <a:xfrm>
            <a:off x="5697106" y="4041981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BFCD493-9FD1-0B46-C5CD-A9D3BA7C6ABE}"/>
              </a:ext>
            </a:extLst>
          </p:cNvPr>
          <p:cNvSpPr txBox="1"/>
          <p:nvPr/>
        </p:nvSpPr>
        <p:spPr>
          <a:xfrm>
            <a:off x="8259355" y="4343377"/>
            <a:ext cx="143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Early20</a:t>
            </a:r>
            <a:r>
              <a:rPr lang="en-US" baseline="30000" dirty="0"/>
              <a:t>th</a:t>
            </a:r>
            <a:r>
              <a:rPr lang="en-US" dirty="0"/>
              <a:t> c. </a:t>
            </a:r>
            <a:endParaRPr lang="en-FI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00ED12-B543-6236-AE61-0EF90CACDDCF}"/>
              </a:ext>
            </a:extLst>
          </p:cNvPr>
          <p:cNvSpPr txBox="1"/>
          <p:nvPr/>
        </p:nvSpPr>
        <p:spPr>
          <a:xfrm>
            <a:off x="9922716" y="4328913"/>
            <a:ext cx="798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1950s</a:t>
            </a:r>
            <a:endParaRPr lang="en-FI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8464481-E417-2B04-CF9A-D4484DC700C2}"/>
              </a:ext>
            </a:extLst>
          </p:cNvPr>
          <p:cNvSpPr/>
          <p:nvPr/>
        </p:nvSpPr>
        <p:spPr>
          <a:xfrm>
            <a:off x="11166972" y="4031818"/>
            <a:ext cx="201799" cy="1954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18A2EE-400A-8B4B-49C1-E5D74C8D8C1F}"/>
              </a:ext>
            </a:extLst>
          </p:cNvPr>
          <p:cNvSpPr txBox="1"/>
          <p:nvPr/>
        </p:nvSpPr>
        <p:spPr>
          <a:xfrm>
            <a:off x="10744205" y="3490371"/>
            <a:ext cx="9417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Internet</a:t>
            </a:r>
            <a:endParaRPr lang="en-FI" sz="1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AEFBA4-5474-0CD3-5648-91C9E5BB935F}"/>
              </a:ext>
            </a:extLst>
          </p:cNvPr>
          <p:cNvSpPr txBox="1"/>
          <p:nvPr/>
        </p:nvSpPr>
        <p:spPr>
          <a:xfrm>
            <a:off x="10898573" y="4280776"/>
            <a:ext cx="143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1960s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FI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CB1A33A-2864-A64D-DE09-66E5419B8E81}"/>
              </a:ext>
            </a:extLst>
          </p:cNvPr>
          <p:cNvSpPr txBox="1"/>
          <p:nvPr/>
        </p:nvSpPr>
        <p:spPr>
          <a:xfrm>
            <a:off x="8216459" y="1992399"/>
            <a:ext cx="1718443" cy="1015663"/>
          </a:xfrm>
          <a:prstGeom prst="rect">
            <a:avLst/>
          </a:prstGeom>
          <a:solidFill>
            <a:srgbClr val="FFF7A2"/>
          </a:solidFill>
        </p:spPr>
        <p:txBody>
          <a:bodyPr wrap="square" rtlCol="0">
            <a:spAutoFit/>
          </a:bodyPr>
          <a:lstStyle/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FI" sz="1200" i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5811C15-2490-118B-DC23-819BD3E609AC}"/>
              </a:ext>
            </a:extLst>
          </p:cNvPr>
          <p:cNvSpPr txBox="1"/>
          <p:nvPr/>
        </p:nvSpPr>
        <p:spPr>
          <a:xfrm>
            <a:off x="1600198" y="4784370"/>
            <a:ext cx="1718443" cy="1015663"/>
          </a:xfrm>
          <a:prstGeom prst="rect">
            <a:avLst/>
          </a:prstGeom>
          <a:solidFill>
            <a:srgbClr val="FFF7A2"/>
          </a:solidFill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FI" sz="1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3006C0-0798-5B98-25D2-F8F325B5F9AE}"/>
              </a:ext>
            </a:extLst>
          </p:cNvPr>
          <p:cNvSpPr txBox="1"/>
          <p:nvPr/>
        </p:nvSpPr>
        <p:spPr>
          <a:xfrm>
            <a:off x="2650704" y="2597875"/>
            <a:ext cx="2194035" cy="646331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pPr algn="ctr"/>
            <a:endParaRPr lang="en-US" sz="1200" i="1" dirty="0"/>
          </a:p>
          <a:p>
            <a:pPr algn="ctr"/>
            <a:endParaRPr lang="en-US" sz="1200" i="1" dirty="0"/>
          </a:p>
          <a:p>
            <a:pPr algn="ctr"/>
            <a:endParaRPr lang="en-FI" sz="1200" i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64E0A98-BD29-A16B-7DBE-FF0D4EB6B4D0}"/>
              </a:ext>
            </a:extLst>
          </p:cNvPr>
          <p:cNvSpPr txBox="1"/>
          <p:nvPr/>
        </p:nvSpPr>
        <p:spPr>
          <a:xfrm>
            <a:off x="10310721" y="2599903"/>
            <a:ext cx="1808695" cy="830997"/>
          </a:xfrm>
          <a:prstGeom prst="rect">
            <a:avLst/>
          </a:prstGeom>
          <a:solidFill>
            <a:srgbClr val="FFF7A2"/>
          </a:solidFill>
        </p:spPr>
        <p:txBody>
          <a:bodyPr wrap="square" rtlCol="0">
            <a:spAutoFit/>
          </a:bodyPr>
          <a:lstStyle/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FI" sz="1200" i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BB1CEDC-1B16-0730-5949-95A5C9AB8E3A}"/>
              </a:ext>
            </a:extLst>
          </p:cNvPr>
          <p:cNvSpPr txBox="1"/>
          <p:nvPr/>
        </p:nvSpPr>
        <p:spPr>
          <a:xfrm>
            <a:off x="6058498" y="2520528"/>
            <a:ext cx="1826163" cy="830997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FI" sz="1200" i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281EF7-D48D-D4E8-B5CB-B6D75B165069}"/>
              </a:ext>
            </a:extLst>
          </p:cNvPr>
          <p:cNvSpPr txBox="1"/>
          <p:nvPr/>
        </p:nvSpPr>
        <p:spPr>
          <a:xfrm>
            <a:off x="3727028" y="3673979"/>
            <a:ext cx="188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Colonial exploitation</a:t>
            </a:r>
            <a:endParaRPr lang="en-FI" sz="1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E4AEED-6EEB-A7D7-B7C0-B6E6A32B10B1}"/>
              </a:ext>
            </a:extLst>
          </p:cNvPr>
          <p:cNvSpPr txBox="1"/>
          <p:nvPr/>
        </p:nvSpPr>
        <p:spPr>
          <a:xfrm>
            <a:off x="3747720" y="4850322"/>
            <a:ext cx="2043269" cy="830997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FI" sz="12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F8F6799-C7B1-84F2-6262-149419AB423E}"/>
              </a:ext>
            </a:extLst>
          </p:cNvPr>
          <p:cNvSpPr txBox="1"/>
          <p:nvPr/>
        </p:nvSpPr>
        <p:spPr>
          <a:xfrm>
            <a:off x="7708540" y="3463451"/>
            <a:ext cx="1111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Mass motorization</a:t>
            </a:r>
            <a:endParaRPr lang="en-FI" sz="1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FE6F8AE-598C-DEEC-B24B-163F49FB73AD}"/>
              </a:ext>
            </a:extLst>
          </p:cNvPr>
          <p:cNvSpPr txBox="1"/>
          <p:nvPr/>
        </p:nvSpPr>
        <p:spPr>
          <a:xfrm>
            <a:off x="7138209" y="4798432"/>
            <a:ext cx="2043269" cy="830997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FI" sz="1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BF29D3-46DD-E00B-D0ED-C86F19821AC4}"/>
              </a:ext>
            </a:extLst>
          </p:cNvPr>
          <p:cNvSpPr txBox="1"/>
          <p:nvPr/>
        </p:nvSpPr>
        <p:spPr>
          <a:xfrm>
            <a:off x="56602" y="3254342"/>
            <a:ext cx="1883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Species extinction due to overhunting</a:t>
            </a:r>
            <a:endParaRPr lang="en-FI" sz="1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04DBE07-D312-BAA6-BA8A-7BB4BC2861D1}"/>
              </a:ext>
            </a:extLst>
          </p:cNvPr>
          <p:cNvSpPr txBox="1"/>
          <p:nvPr/>
        </p:nvSpPr>
        <p:spPr>
          <a:xfrm>
            <a:off x="220724" y="2286008"/>
            <a:ext cx="1584948" cy="830997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FI" sz="12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2A91230-F510-6636-D89F-06D7F2ED4E50}"/>
              </a:ext>
            </a:extLst>
          </p:cNvPr>
          <p:cNvSpPr txBox="1"/>
          <p:nvPr/>
        </p:nvSpPr>
        <p:spPr>
          <a:xfrm>
            <a:off x="4969443" y="3353385"/>
            <a:ext cx="188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The discovery of fossil fuels</a:t>
            </a:r>
            <a:endParaRPr lang="en-FI" sz="12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6412C6C-A598-74C6-6590-860F4A66A3DA}"/>
              </a:ext>
            </a:extLst>
          </p:cNvPr>
          <p:cNvSpPr txBox="1"/>
          <p:nvPr/>
        </p:nvSpPr>
        <p:spPr>
          <a:xfrm>
            <a:off x="5357350" y="4337267"/>
            <a:ext cx="86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17</a:t>
            </a:r>
            <a:r>
              <a:rPr lang="en-US" baseline="30000" dirty="0"/>
              <a:t>th</a:t>
            </a:r>
            <a:r>
              <a:rPr lang="en-US" dirty="0"/>
              <a:t> c.</a:t>
            </a:r>
            <a:endParaRPr lang="en-FI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89B7B75-A762-5E06-F69B-32BCCA7D95CD}"/>
              </a:ext>
            </a:extLst>
          </p:cNvPr>
          <p:cNvSpPr txBox="1"/>
          <p:nvPr/>
        </p:nvSpPr>
        <p:spPr>
          <a:xfrm>
            <a:off x="4769354" y="1526249"/>
            <a:ext cx="2043269" cy="830997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FI" sz="12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1385347-12F7-08DD-4CF2-B624EC1FDE63}"/>
              </a:ext>
            </a:extLst>
          </p:cNvPr>
          <p:cNvSpPr txBox="1"/>
          <p:nvPr/>
        </p:nvSpPr>
        <p:spPr>
          <a:xfrm>
            <a:off x="9289086" y="4809342"/>
            <a:ext cx="2043269" cy="1015663"/>
          </a:xfrm>
          <a:prstGeom prst="rect">
            <a:avLst/>
          </a:prstGeom>
          <a:solidFill>
            <a:srgbClr val="FFF7A2"/>
          </a:solidFill>
        </p:spPr>
        <p:txBody>
          <a:bodyPr wrap="square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FI" sz="12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1D340CE-2933-6F71-3C53-4D8E80106F27}"/>
              </a:ext>
            </a:extLst>
          </p:cNvPr>
          <p:cNvSpPr txBox="1"/>
          <p:nvPr/>
        </p:nvSpPr>
        <p:spPr>
          <a:xfrm>
            <a:off x="8843033" y="3723546"/>
            <a:ext cx="18778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Synthetic fertilizers</a:t>
            </a:r>
            <a:endParaRPr lang="en-FI" sz="1200" dirty="0"/>
          </a:p>
        </p:txBody>
      </p:sp>
    </p:spTree>
    <p:extLst>
      <p:ext uri="{BB962C8B-B14F-4D97-AF65-F5344CB8AC3E}">
        <p14:creationId xmlns:p14="http://schemas.microsoft.com/office/powerpoint/2010/main" val="303438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" grpId="0"/>
      <p:bldP spid="13" grpId="0"/>
      <p:bldP spid="14" grpId="0"/>
      <p:bldP spid="16" grpId="0"/>
      <p:bldP spid="20" grpId="0"/>
      <p:bldP spid="21" grpId="0"/>
      <p:bldP spid="22" grpId="0"/>
      <p:bldP spid="23" grpId="0"/>
      <p:bldP spid="25" grpId="0"/>
      <p:bldP spid="26" grpId="0" animBg="1"/>
      <p:bldP spid="28" grpId="0"/>
      <p:bldP spid="29" grpId="0"/>
      <p:bldP spid="32" grpId="0" animBg="1"/>
      <p:bldP spid="33" grpId="0"/>
      <p:bldP spid="34" grpId="0"/>
      <p:bldP spid="38" grpId="0" animBg="1"/>
      <p:bldP spid="44" grpId="0" animBg="1"/>
      <p:bldP spid="46" grpId="0" animBg="1"/>
      <p:bldP spid="48" grpId="0" animBg="1"/>
      <p:bldP spid="49" grpId="0" animBg="1"/>
      <p:bldP spid="36" grpId="0"/>
      <p:bldP spid="37" grpId="0" animBg="1"/>
      <p:bldP spid="39" grpId="0"/>
      <p:bldP spid="42" grpId="0" animBg="1"/>
      <p:bldP spid="45" grpId="0"/>
      <p:bldP spid="50" grpId="0" animBg="1"/>
      <p:bldP spid="51" grpId="0"/>
      <p:bldP spid="52" grpId="0"/>
      <p:bldP spid="53" grpId="0" animBg="1"/>
      <p:bldP spid="54" grpId="0" animBg="1"/>
      <p:bldP spid="5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244</Words>
  <Application>Microsoft Office PowerPoint</Application>
  <PresentationFormat>Widescreen</PresentationFormat>
  <Paragraphs>75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Wingdings</vt:lpstr>
      <vt:lpstr>Office Theme</vt:lpstr>
      <vt:lpstr>Counterfactual history </vt:lpstr>
      <vt:lpstr>Counterfactual history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Schönach Paula</dc:creator>
  <cp:lastModifiedBy>Schönach Paula</cp:lastModifiedBy>
  <cp:revision>1</cp:revision>
  <dcterms:created xsi:type="dcterms:W3CDTF">2025-12-12T13:33:30Z</dcterms:created>
  <dcterms:modified xsi:type="dcterms:W3CDTF">2025-12-12T14:17:59Z</dcterms:modified>
</cp:coreProperties>
</file>